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masis MT Pro Black" panose="02040A04050005020304" pitchFamily="18" charset="0"/>
      <p:bold r:id="rId13"/>
    </p:embeddedFont>
    <p:embeddedFont>
      <p:font typeface="DM Sans Medium" pitchFamily="2" charset="0"/>
      <p:regular r:id="rId14"/>
    </p:embeddedFont>
    <p:embeddedFont>
      <p:font typeface="Inter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5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738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75000"/>
                  </a:scheme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Swiggy Dataset Analytics</a:t>
            </a:r>
            <a:endParaRPr lang="en-US" sz="44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analysis of India's leading food delivery platform using </a:t>
            </a:r>
            <a:r>
              <a:rPr lang="en-US" sz="20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uncover market insights and growth opportunities.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EF064-610F-4F24-09C7-10DB342D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9C41864F-7098-26F9-A1A7-6FC989806549}"/>
              </a:ext>
            </a:extLst>
          </p:cNvPr>
          <p:cNvSpPr/>
          <p:nvPr/>
        </p:nvSpPr>
        <p:spPr>
          <a:xfrm>
            <a:off x="10550674" y="6086839"/>
            <a:ext cx="4648005" cy="12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-Suman Saha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         Data Analyst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         10-09-2025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4443" y="339591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About Swiggy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Swiggy stands as one of India's largest online food delivery platforms, connecting millions of customers with thousands of restaurants across the country.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515201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Analysis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74280" y="4107894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leverages SQL to analyze restaurant and menu datasets, extracting valuable insights on pricing strategies, customer preferences, and market dynamics.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5D8BB-D571-B5CE-A19A-1C50DA25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49552-0875-B670-30D8-3638F84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6" y="1981200"/>
            <a:ext cx="4267199" cy="4267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F44563-DC13-0B20-5938-725E283B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366" y="1406379"/>
            <a:ext cx="2282282" cy="228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794C1E-FD33-11DA-5838-62D31263C142}"/>
              </a:ext>
            </a:extLst>
          </p:cNvPr>
          <p:cNvSpPr txBox="1"/>
          <p:nvPr/>
        </p:nvSpPr>
        <p:spPr>
          <a:xfrm>
            <a:off x="1647189" y="5894456"/>
            <a:ext cx="349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My</a:t>
            </a:r>
            <a:r>
              <a:rPr lang="en-US" sz="4000" b="1" dirty="0">
                <a:solidFill>
                  <a:srgbClr val="00758F"/>
                </a:solidFill>
                <a:latin typeface="Amasis MT Pro Black" panose="02040A04050005020304" pitchFamily="18" charset="0"/>
              </a:rPr>
              <a:t>SQL</a:t>
            </a:r>
            <a:endParaRPr lang="en-IN" sz="4000" b="1" dirty="0">
              <a:solidFill>
                <a:srgbClr val="00758F"/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6435CB-C9D2-AA66-29CA-A7A0525C8B8C}"/>
              </a:ext>
            </a:extLst>
          </p:cNvPr>
          <p:cNvGrpSpPr/>
          <p:nvPr/>
        </p:nvGrpSpPr>
        <p:grpSpPr>
          <a:xfrm>
            <a:off x="793849" y="88998"/>
            <a:ext cx="13042701" cy="4825248"/>
            <a:chOff x="793790" y="1937948"/>
            <a:chExt cx="13042701" cy="4717645"/>
          </a:xfrm>
        </p:grpSpPr>
        <p:sp>
          <p:nvSpPr>
            <p:cNvPr id="2" name="Text 0"/>
            <p:cNvSpPr/>
            <p:nvPr/>
          </p:nvSpPr>
          <p:spPr>
            <a:xfrm>
              <a:off x="793790" y="1937948"/>
              <a:ext cx="5670590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F7F7F8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Dataset Deep Dive</a:t>
              </a:r>
              <a:endParaRPr lang="en-US" sz="4450" dirty="0"/>
            </a:p>
          </p:txBody>
        </p:sp>
        <p:sp>
          <p:nvSpPr>
            <p:cNvPr id="3" name="Shape 1"/>
            <p:cNvSpPr/>
            <p:nvPr/>
          </p:nvSpPr>
          <p:spPr>
            <a:xfrm>
              <a:off x="793790" y="2736294"/>
              <a:ext cx="4196358" cy="3919299"/>
            </a:xfrm>
            <a:prstGeom prst="roundRect">
              <a:avLst>
                <a:gd name="adj" fmla="val 868"/>
              </a:avLst>
            </a:prstGeom>
            <a:solidFill>
              <a:srgbClr val="2D3133"/>
            </a:solidFill>
            <a:ln w="30480">
              <a:solidFill>
                <a:srgbClr val="65696B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051084" y="299358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Data Structure</a:t>
              </a:r>
              <a:endParaRPr lang="en-US" sz="22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1051084" y="3385885"/>
              <a:ext cx="3681770" cy="1046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Primary Dataset:</a:t>
              </a: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Swiggy restaurant database with 191293 records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051084" y="4760195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State &amp; City locations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051084" y="5169686"/>
              <a:ext cx="36817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Restaurant names &amp; categories</a:t>
              </a:r>
              <a:endParaRPr lang="en-US" sz="17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051084" y="5593199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Dish details &amp; pricing (INR)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1051084" y="6035397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Rating metrics &amp; counts</a:t>
              </a:r>
              <a:endParaRPr lang="en-US" sz="175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5216962" y="2736294"/>
              <a:ext cx="4196358" cy="3919299"/>
            </a:xfrm>
            <a:prstGeom prst="roundRect">
              <a:avLst>
                <a:gd name="adj" fmla="val 868"/>
              </a:avLst>
            </a:prstGeom>
            <a:solidFill>
              <a:srgbClr val="2D3133"/>
            </a:solidFill>
            <a:ln w="30480">
              <a:solidFill>
                <a:srgbClr val="65696B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 9"/>
            <p:cNvSpPr/>
            <p:nvPr/>
          </p:nvSpPr>
          <p:spPr>
            <a:xfrm>
              <a:off x="5474256" y="299358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Coverage &amp; Scale</a:t>
              </a:r>
              <a:endParaRPr lang="en-US" sz="22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5474256" y="3484007"/>
              <a:ext cx="36817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Geographic Reach:</a:t>
              </a: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Pan-India analysis</a:t>
              </a:r>
              <a:endParaRPr lang="en-US" sz="175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474256" y="4345900"/>
              <a:ext cx="3681770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Comprehensive coverage across major metropolitan cities and emerging food delivery markets nationwide.</a:t>
              </a:r>
              <a:endParaRPr lang="en-US" sz="175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9640133" y="2736294"/>
              <a:ext cx="4196358" cy="3919299"/>
            </a:xfrm>
            <a:prstGeom prst="roundRect">
              <a:avLst>
                <a:gd name="adj" fmla="val 868"/>
              </a:avLst>
            </a:prstGeom>
            <a:solidFill>
              <a:srgbClr val="2D3133"/>
            </a:solidFill>
            <a:ln w="30480">
              <a:solidFill>
                <a:srgbClr val="65696B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 13"/>
            <p:cNvSpPr/>
            <p:nvPr/>
          </p:nvSpPr>
          <p:spPr>
            <a:xfrm>
              <a:off x="9897427" y="299358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Data Quality</a:t>
              </a:r>
              <a:endParaRPr lang="en-US" sz="22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9897427" y="3484007"/>
              <a:ext cx="36817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Cleaning Process:</a:t>
              </a: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Enterprise-grade preparation</a:t>
              </a:r>
              <a:endParaRPr lang="en-US" sz="175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9897427" y="4345900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Duplicate record removal</a:t>
              </a:r>
              <a:endParaRPr lang="en-US" sz="175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9897427" y="4788098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Primary key establishment</a:t>
              </a:r>
              <a:endParaRPr lang="en-US" sz="175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9897427" y="5230297"/>
              <a:ext cx="368177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Data validation checks</a:t>
              </a:r>
              <a:endParaRPr lang="en-US" sz="175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66E4C-D203-ED4A-2EDE-DD67E09F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4F3418-DDDA-2E27-57B6-E159A0311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49" y="5806515"/>
            <a:ext cx="13042701" cy="220006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62F217-2D3D-46D8-55BB-9772DFBDA0CD}"/>
              </a:ext>
            </a:extLst>
          </p:cNvPr>
          <p:cNvSpPr/>
          <p:nvPr/>
        </p:nvSpPr>
        <p:spPr>
          <a:xfrm>
            <a:off x="793849" y="5806515"/>
            <a:ext cx="13042701" cy="2200061"/>
          </a:xfrm>
          <a:prstGeom prst="roundRect">
            <a:avLst>
              <a:gd name="adj" fmla="val 2326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64ECB8-CCE4-CBA3-53AF-A8B4D8C1852B}"/>
              </a:ext>
            </a:extLst>
          </p:cNvPr>
          <p:cNvSpPr/>
          <p:nvPr/>
        </p:nvSpPr>
        <p:spPr>
          <a:xfrm>
            <a:off x="793849" y="5129561"/>
            <a:ext cx="13042701" cy="441143"/>
          </a:xfrm>
          <a:prstGeom prst="roundRect">
            <a:avLst>
              <a:gd name="adj" fmla="val 2326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05D03-2312-A2D3-E047-69B7684903E8}"/>
              </a:ext>
            </a:extLst>
          </p:cNvPr>
          <p:cNvSpPr txBox="1"/>
          <p:nvPr/>
        </p:nvSpPr>
        <p:spPr>
          <a:xfrm>
            <a:off x="793849" y="5165466"/>
            <a:ext cx="615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QUERY :    SELECT * FROM SWIGGEY;</a:t>
            </a:r>
            <a:endParaRPr lang="en-IN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591337" y="1014873"/>
            <a:ext cx="7468048" cy="4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Q1. Find the top 10 most expensive dishes in the dataset.</a:t>
            </a:r>
          </a:p>
        </p:txBody>
      </p:sp>
      <p:sp>
        <p:nvSpPr>
          <p:cNvPr id="11" name="Text 8"/>
          <p:cNvSpPr/>
          <p:nvPr/>
        </p:nvSpPr>
        <p:spPr>
          <a:xfrm>
            <a:off x="7315200" y="435013"/>
            <a:ext cx="6818870" cy="50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Q2. List the top 5 highest-rated restaurants in each city.</a:t>
            </a:r>
          </a:p>
        </p:txBody>
      </p:sp>
      <p:sp>
        <p:nvSpPr>
          <p:cNvPr id="15" name="Text 12"/>
          <p:cNvSpPr/>
          <p:nvPr/>
        </p:nvSpPr>
        <p:spPr>
          <a:xfrm>
            <a:off x="591337" y="4226720"/>
            <a:ext cx="7032188" cy="495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Q3. Find the average price of dishes by category across all states.</a:t>
            </a:r>
          </a:p>
        </p:txBody>
      </p:sp>
      <p:sp>
        <p:nvSpPr>
          <p:cNvPr id="19" name="Text 16"/>
          <p:cNvSpPr/>
          <p:nvPr/>
        </p:nvSpPr>
        <p:spPr>
          <a:xfrm>
            <a:off x="7315200" y="4952155"/>
            <a:ext cx="7032188" cy="52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Q4. Identify the city with the maximum number of restaurants listed.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41A40B-E44C-59CF-F91E-38698724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pic>
        <p:nvPicPr>
          <p:cNvPr id="27" name="Picture 2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E18C453-1539-E2FF-C311-89DCDD4B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63" y="1601726"/>
            <a:ext cx="2324424" cy="1684965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9" name="Picture 28" descr="A menu screen shot&#10;&#10;AI-generated content may be incorrect.">
            <a:extLst>
              <a:ext uri="{FF2B5EF4-FFF2-40B4-BE49-F238E27FC236}">
                <a16:creationId xmlns:a16="http://schemas.microsoft.com/office/drawing/2014/main" id="{3E319411-C92C-C701-204D-37B01684E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931" y="1603371"/>
            <a:ext cx="3519240" cy="1922410"/>
          </a:xfrm>
          <a:prstGeom prst="rect">
            <a:avLst/>
          </a:prstGeom>
        </p:spPr>
      </p:pic>
      <p:pic>
        <p:nvPicPr>
          <p:cNvPr id="32" name="Picture 3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A361902-32EF-B230-0936-01F7D1506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35" y="1011937"/>
            <a:ext cx="3213575" cy="3188233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34" name="Picture 33" descr="A screenshot of a menu&#10;&#10;AI-generated content may be incorrect.">
            <a:extLst>
              <a:ext uri="{FF2B5EF4-FFF2-40B4-BE49-F238E27FC236}">
                <a16:creationId xmlns:a16="http://schemas.microsoft.com/office/drawing/2014/main" id="{3ABFB3E4-CDEB-021B-A409-62DB9AB12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103" y="1011936"/>
            <a:ext cx="2916104" cy="2950140"/>
          </a:xfrm>
          <a:prstGeom prst="rect">
            <a:avLst/>
          </a:prstGeom>
        </p:spPr>
      </p:pic>
      <p:pic>
        <p:nvPicPr>
          <p:cNvPr id="53" name="Picture 5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C4E225C-132A-BB4A-0E39-40C817417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663" y="4794139"/>
            <a:ext cx="2749971" cy="2048161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55" name="Picture 54" descr="A screenshot of a menu&#10;&#10;AI-generated content may be incorrect.">
            <a:extLst>
              <a:ext uri="{FF2B5EF4-FFF2-40B4-BE49-F238E27FC236}">
                <a16:creationId xmlns:a16="http://schemas.microsoft.com/office/drawing/2014/main" id="{A9012AE6-B19C-130C-B2B1-8092D3672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846" y="4713114"/>
            <a:ext cx="3241194" cy="3030754"/>
          </a:xfrm>
          <a:prstGeom prst="rect">
            <a:avLst/>
          </a:prstGeom>
        </p:spPr>
      </p:pic>
      <p:pic>
        <p:nvPicPr>
          <p:cNvPr id="57" name="Picture 5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3386D59-2941-F004-0286-0D5AD0084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022" y="5456630"/>
            <a:ext cx="3203588" cy="2131316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59" name="Picture 5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454D61-786B-3867-5860-36AE0415A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6149" y="5416999"/>
            <a:ext cx="2283175" cy="783914"/>
          </a:xfrm>
          <a:prstGeom prst="rect">
            <a:avLst/>
          </a:prstGeom>
        </p:spPr>
      </p:pic>
      <p:sp>
        <p:nvSpPr>
          <p:cNvPr id="60" name="Text 0"/>
          <p:cNvSpPr/>
          <p:nvPr/>
        </p:nvSpPr>
        <p:spPr>
          <a:xfrm>
            <a:off x="237446" y="89852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Analysis</a:t>
            </a:r>
            <a:endParaRPr lang="en-US" sz="4200" dirty="0"/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1C342E2E-AF59-0B90-B411-BA7B9D549A89}"/>
              </a:ext>
            </a:extLst>
          </p:cNvPr>
          <p:cNvSpPr/>
          <p:nvPr/>
        </p:nvSpPr>
        <p:spPr>
          <a:xfrm>
            <a:off x="762663" y="137523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62" name="Text 4">
            <a:extLst>
              <a:ext uri="{FF2B5EF4-FFF2-40B4-BE49-F238E27FC236}">
                <a16:creationId xmlns:a16="http://schemas.microsoft.com/office/drawing/2014/main" id="{D0ABC872-7F0F-0F67-5229-A7D95BCC7A71}"/>
              </a:ext>
            </a:extLst>
          </p:cNvPr>
          <p:cNvSpPr/>
          <p:nvPr/>
        </p:nvSpPr>
        <p:spPr>
          <a:xfrm>
            <a:off x="3216285" y="1392095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63" name="Text 4">
            <a:extLst>
              <a:ext uri="{FF2B5EF4-FFF2-40B4-BE49-F238E27FC236}">
                <a16:creationId xmlns:a16="http://schemas.microsoft.com/office/drawing/2014/main" id="{43A2DFFD-0C6D-3FE0-B5C5-D1B737881299}"/>
              </a:ext>
            </a:extLst>
          </p:cNvPr>
          <p:cNvSpPr/>
          <p:nvPr/>
        </p:nvSpPr>
        <p:spPr>
          <a:xfrm>
            <a:off x="762663" y="456862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64" name="Text 4">
            <a:extLst>
              <a:ext uri="{FF2B5EF4-FFF2-40B4-BE49-F238E27FC236}">
                <a16:creationId xmlns:a16="http://schemas.microsoft.com/office/drawing/2014/main" id="{55ECA25E-05AB-85AA-768F-48655F580042}"/>
              </a:ext>
            </a:extLst>
          </p:cNvPr>
          <p:cNvSpPr/>
          <p:nvPr/>
        </p:nvSpPr>
        <p:spPr>
          <a:xfrm>
            <a:off x="7846022" y="524037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65" name="Text 4">
            <a:extLst>
              <a:ext uri="{FF2B5EF4-FFF2-40B4-BE49-F238E27FC236}">
                <a16:creationId xmlns:a16="http://schemas.microsoft.com/office/drawing/2014/main" id="{2AC7B505-4B34-A00D-6B2E-962C62906C28}"/>
              </a:ext>
            </a:extLst>
          </p:cNvPr>
          <p:cNvSpPr/>
          <p:nvPr/>
        </p:nvSpPr>
        <p:spPr>
          <a:xfrm>
            <a:off x="7846022" y="81449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0BE5CB91-5AA7-E92F-1F1A-13B3295DFE25}"/>
              </a:ext>
            </a:extLst>
          </p:cNvPr>
          <p:cNvSpPr/>
          <p:nvPr/>
        </p:nvSpPr>
        <p:spPr>
          <a:xfrm>
            <a:off x="3589846" y="451994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67" name="Text 4">
            <a:extLst>
              <a:ext uri="{FF2B5EF4-FFF2-40B4-BE49-F238E27FC236}">
                <a16:creationId xmlns:a16="http://schemas.microsoft.com/office/drawing/2014/main" id="{D627BC25-04C9-740C-6C86-26B4E2B5E928}"/>
              </a:ext>
            </a:extLst>
          </p:cNvPr>
          <p:cNvSpPr/>
          <p:nvPr/>
        </p:nvSpPr>
        <p:spPr>
          <a:xfrm>
            <a:off x="11444154" y="518218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68" name="Text 4">
            <a:extLst>
              <a:ext uri="{FF2B5EF4-FFF2-40B4-BE49-F238E27FC236}">
                <a16:creationId xmlns:a16="http://schemas.microsoft.com/office/drawing/2014/main" id="{8D217E7E-E090-D3BB-3D01-B274483BD6FC}"/>
              </a:ext>
            </a:extLst>
          </p:cNvPr>
          <p:cNvSpPr/>
          <p:nvPr/>
        </p:nvSpPr>
        <p:spPr>
          <a:xfrm>
            <a:off x="11211945" y="80560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7548CA-34B0-2A6D-49A0-3594A6705610}"/>
              </a:ext>
            </a:extLst>
          </p:cNvPr>
          <p:cNvSpPr/>
          <p:nvPr/>
        </p:nvSpPr>
        <p:spPr>
          <a:xfrm>
            <a:off x="762663" y="3612996"/>
            <a:ext cx="5965508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Helps identify premium dishes &amp; pricing strategy.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257A9B-197C-5707-25AF-DA9B1D687640}"/>
              </a:ext>
            </a:extLst>
          </p:cNvPr>
          <p:cNvSpPr/>
          <p:nvPr/>
        </p:nvSpPr>
        <p:spPr>
          <a:xfrm>
            <a:off x="7569764" y="4295169"/>
            <a:ext cx="6949128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Shows which restaurants dominate local customer satisfaction.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93BF70-244B-12D4-E14A-44BD20A921F5}"/>
              </a:ext>
            </a:extLst>
          </p:cNvPr>
          <p:cNvSpPr/>
          <p:nvPr/>
        </p:nvSpPr>
        <p:spPr>
          <a:xfrm>
            <a:off x="695757" y="7745304"/>
            <a:ext cx="6552537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Reveals which food categories are premium vs affordable.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C3C73F-E692-3240-A5B5-AC532D5FE008}"/>
              </a:ext>
            </a:extLst>
          </p:cNvPr>
          <p:cNvSpPr/>
          <p:nvPr/>
        </p:nvSpPr>
        <p:spPr>
          <a:xfrm>
            <a:off x="7482469" y="7689302"/>
            <a:ext cx="6906104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Identifies food delivery hotspots and urban market saturation.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D1ECE54-D35B-8DAA-655F-A765BA37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sp>
        <p:nvSpPr>
          <p:cNvPr id="20" name="Text 4">
            <a:extLst>
              <a:ext uri="{FF2B5EF4-FFF2-40B4-BE49-F238E27FC236}">
                <a16:creationId xmlns:a16="http://schemas.microsoft.com/office/drawing/2014/main" id="{AAD0F94B-6E70-AEA7-AF8F-BFD55E51FA9E}"/>
              </a:ext>
            </a:extLst>
          </p:cNvPr>
          <p:cNvSpPr/>
          <p:nvPr/>
        </p:nvSpPr>
        <p:spPr>
          <a:xfrm>
            <a:off x="276876" y="222023"/>
            <a:ext cx="7468049" cy="4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Q5. Show the top 10 most popular dishes (based on Rating Count).</a:t>
            </a:r>
          </a:p>
        </p:txBody>
      </p:sp>
      <p:pic>
        <p:nvPicPr>
          <p:cNvPr id="22" name="Picture 21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86E6989B-8266-A0CE-3612-9202F751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6" y="670479"/>
            <a:ext cx="3146302" cy="2067213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4" name="Picture 23" descr="A screenshot of a menu&#10;&#10;AI-generated content may be incorrect.">
            <a:extLst>
              <a:ext uri="{FF2B5EF4-FFF2-40B4-BE49-F238E27FC236}">
                <a16:creationId xmlns:a16="http://schemas.microsoft.com/office/drawing/2014/main" id="{603A150D-A1A6-705C-D2CD-C663F79A8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370" y="662094"/>
            <a:ext cx="3283914" cy="2628792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A011EED8-72B9-7E1B-9B05-3F5EF3F8B066}"/>
              </a:ext>
            </a:extLst>
          </p:cNvPr>
          <p:cNvSpPr/>
          <p:nvPr/>
        </p:nvSpPr>
        <p:spPr>
          <a:xfrm>
            <a:off x="7246394" y="220559"/>
            <a:ext cx="7468049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Q6. Find the average dish price per city and rank the cities from cheapest to most expensive.</a:t>
            </a:r>
          </a:p>
        </p:txBody>
      </p:sp>
      <p:pic>
        <p:nvPicPr>
          <p:cNvPr id="27" name="Picture 2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3A59CCF-4F91-0A10-2C41-5BB40B510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942" y="998373"/>
            <a:ext cx="3495786" cy="2424370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9" name="Picture 28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F37DB589-0DDA-6A29-37D2-15894E59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6947" y="472300"/>
            <a:ext cx="2500891" cy="2950443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19F8689B-A06F-FB31-3339-AB75C21FA67C}"/>
              </a:ext>
            </a:extLst>
          </p:cNvPr>
          <p:cNvSpPr/>
          <p:nvPr/>
        </p:nvSpPr>
        <p:spPr>
          <a:xfrm>
            <a:off x="237445" y="4362558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Q7. Get the top 5 restaurants in each state with the highest number of dishes listed.</a:t>
            </a:r>
          </a:p>
        </p:txBody>
      </p:sp>
      <p:pic>
        <p:nvPicPr>
          <p:cNvPr id="32" name="Picture 31" descr="A computer screen with blue and white text&#10;&#10;AI-generated content may be incorrect.">
            <a:extLst>
              <a:ext uri="{FF2B5EF4-FFF2-40B4-BE49-F238E27FC236}">
                <a16:creationId xmlns:a16="http://schemas.microsoft.com/office/drawing/2014/main" id="{5DF9380E-4692-7AC5-4DF4-2E89FC5DF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46" y="5125282"/>
            <a:ext cx="4368008" cy="2234944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34" name="Picture 33" descr="A screenshot of a menu&#10;&#10;AI-generated content may be incorrect.">
            <a:extLst>
              <a:ext uri="{FF2B5EF4-FFF2-40B4-BE49-F238E27FC236}">
                <a16:creationId xmlns:a16="http://schemas.microsoft.com/office/drawing/2014/main" id="{11E037F7-0F8F-9D2E-6666-C5F8B233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363" y="4592576"/>
            <a:ext cx="2642838" cy="3132059"/>
          </a:xfrm>
          <a:prstGeom prst="rect">
            <a:avLst/>
          </a:prstGeom>
        </p:spPr>
      </p:pic>
      <p:sp>
        <p:nvSpPr>
          <p:cNvPr id="35" name="Text 4">
            <a:extLst>
              <a:ext uri="{FF2B5EF4-FFF2-40B4-BE49-F238E27FC236}">
                <a16:creationId xmlns:a16="http://schemas.microsoft.com/office/drawing/2014/main" id="{089F1024-3AD8-5166-EF16-AACE02583276}"/>
              </a:ext>
            </a:extLst>
          </p:cNvPr>
          <p:cNvSpPr/>
          <p:nvPr/>
        </p:nvSpPr>
        <p:spPr>
          <a:xfrm>
            <a:off x="7427922" y="3935445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Q8. Find restaurants with rating higher than their city's average rating.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8FB6849-9250-9510-26BA-AE266CB41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6161" y="4340310"/>
            <a:ext cx="3130298" cy="3396132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2C8B0D0-2C09-C9BD-9C80-337F654D5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6030" y="4179110"/>
            <a:ext cx="3811889" cy="3545525"/>
          </a:xfrm>
          <a:prstGeom prst="rect">
            <a:avLst/>
          </a:prstGeom>
        </p:spPr>
      </p:pic>
      <p:sp>
        <p:nvSpPr>
          <p:cNvPr id="44" name="Text 4">
            <a:extLst>
              <a:ext uri="{FF2B5EF4-FFF2-40B4-BE49-F238E27FC236}">
                <a16:creationId xmlns:a16="http://schemas.microsoft.com/office/drawing/2014/main" id="{615804D7-B874-6790-E71C-02C6B83E9476}"/>
              </a:ext>
            </a:extLst>
          </p:cNvPr>
          <p:cNvSpPr/>
          <p:nvPr/>
        </p:nvSpPr>
        <p:spPr>
          <a:xfrm>
            <a:off x="10162717" y="4144371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E6F9A481-1175-7E15-50B7-B51095F5C216}"/>
              </a:ext>
            </a:extLst>
          </p:cNvPr>
          <p:cNvSpPr/>
          <p:nvPr/>
        </p:nvSpPr>
        <p:spPr>
          <a:xfrm>
            <a:off x="10923271" y="548241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78F2E627-2958-172B-3AD0-51A24CCBADF0}"/>
              </a:ext>
            </a:extLst>
          </p:cNvPr>
          <p:cNvSpPr/>
          <p:nvPr/>
        </p:nvSpPr>
        <p:spPr>
          <a:xfrm>
            <a:off x="4016930" y="464915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FBBFC096-E08B-3F0D-3956-63A81D9CC865}"/>
              </a:ext>
            </a:extLst>
          </p:cNvPr>
          <p:cNvSpPr/>
          <p:nvPr/>
        </p:nvSpPr>
        <p:spPr>
          <a:xfrm>
            <a:off x="3516760" y="44963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C6BF44F2-E409-08E2-AE0C-9E5AFA4B203D}"/>
              </a:ext>
            </a:extLst>
          </p:cNvPr>
          <p:cNvSpPr/>
          <p:nvPr/>
        </p:nvSpPr>
        <p:spPr>
          <a:xfrm>
            <a:off x="237446" y="4892142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7C3A23EE-51C6-D39D-8877-610431BAB4FE}"/>
              </a:ext>
            </a:extLst>
          </p:cNvPr>
          <p:cNvSpPr/>
          <p:nvPr/>
        </p:nvSpPr>
        <p:spPr>
          <a:xfrm>
            <a:off x="276876" y="44963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13C92DA4-2167-5729-0B84-1E611F02855D}"/>
              </a:ext>
            </a:extLst>
          </p:cNvPr>
          <p:cNvSpPr/>
          <p:nvPr/>
        </p:nvSpPr>
        <p:spPr>
          <a:xfrm>
            <a:off x="7065509" y="416401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57" name="Text 4">
            <a:extLst>
              <a:ext uri="{FF2B5EF4-FFF2-40B4-BE49-F238E27FC236}">
                <a16:creationId xmlns:a16="http://schemas.microsoft.com/office/drawing/2014/main" id="{DCCC8F2A-42E6-A37B-CF60-155D918DE5AB}"/>
              </a:ext>
            </a:extLst>
          </p:cNvPr>
          <p:cNvSpPr/>
          <p:nvPr/>
        </p:nvSpPr>
        <p:spPr>
          <a:xfrm>
            <a:off x="7599942" y="78155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/>
                </a:solidFill>
              </a:rPr>
              <a:t>QUERY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7AA68F-B274-B41C-EFA3-8DAA959A9E03}"/>
              </a:ext>
            </a:extLst>
          </p:cNvPr>
          <p:cNvSpPr/>
          <p:nvPr/>
        </p:nvSpPr>
        <p:spPr>
          <a:xfrm>
            <a:off x="237446" y="3358396"/>
            <a:ext cx="6906104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Highlights dishes that drive customer engagement nationwide.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7BE345-9D72-BBE6-DE5C-579B4D8B9758}"/>
              </a:ext>
            </a:extLst>
          </p:cNvPr>
          <p:cNvSpPr/>
          <p:nvPr/>
        </p:nvSpPr>
        <p:spPr>
          <a:xfrm>
            <a:off x="7556161" y="3474036"/>
            <a:ext cx="6581677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Shows affordability index of cities; useful for promotions.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16B402-4842-3F98-FCB3-B0067C50F32C}"/>
              </a:ext>
            </a:extLst>
          </p:cNvPr>
          <p:cNvSpPr/>
          <p:nvPr/>
        </p:nvSpPr>
        <p:spPr>
          <a:xfrm>
            <a:off x="237446" y="7757146"/>
            <a:ext cx="6558838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Identifies versatile restaurants with wide menu variety.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2042D4-339F-83DA-31F8-C57BEA2EC100}"/>
              </a:ext>
            </a:extLst>
          </p:cNvPr>
          <p:cNvSpPr/>
          <p:nvPr/>
        </p:nvSpPr>
        <p:spPr>
          <a:xfrm>
            <a:off x="7559142" y="7809185"/>
            <a:ext cx="6223765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Tests if expensive dishes actually lead to higher ratings.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5F2A530-3F82-B883-AB7D-71C5D023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sp>
        <p:nvSpPr>
          <p:cNvPr id="20" name="Text 4">
            <a:extLst>
              <a:ext uri="{FF2B5EF4-FFF2-40B4-BE49-F238E27FC236}">
                <a16:creationId xmlns:a16="http://schemas.microsoft.com/office/drawing/2014/main" id="{558229DC-F9E0-255C-C526-92C80D04A12F}"/>
              </a:ext>
            </a:extLst>
          </p:cNvPr>
          <p:cNvSpPr/>
          <p:nvPr/>
        </p:nvSpPr>
        <p:spPr>
          <a:xfrm>
            <a:off x="279669" y="345914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Q9. List dishes that have a price higher than the city’s average price.</a:t>
            </a: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1A2C0A6A-C721-1D50-49F6-1B16A934FD16}"/>
              </a:ext>
            </a:extLst>
          </p:cNvPr>
          <p:cNvSpPr/>
          <p:nvPr/>
        </p:nvSpPr>
        <p:spPr>
          <a:xfrm>
            <a:off x="7315200" y="364726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Q10. Find the most common dish categories across India.</a:t>
            </a: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F8D7812A-7EBE-1B37-B046-9248C9A6C6C7}"/>
              </a:ext>
            </a:extLst>
          </p:cNvPr>
          <p:cNvSpPr/>
          <p:nvPr/>
        </p:nvSpPr>
        <p:spPr>
          <a:xfrm>
            <a:off x="279669" y="4114800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Q11. Find the top 3 most expensive dishes in each city along with their restaurant and price.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B3AF892-6EA4-0524-E62C-EEC0FD197854}"/>
              </a:ext>
            </a:extLst>
          </p:cNvPr>
          <p:cNvSpPr/>
          <p:nvPr/>
        </p:nvSpPr>
        <p:spPr>
          <a:xfrm>
            <a:off x="7310243" y="4482564"/>
            <a:ext cx="6821278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Q12. Show the average, minimum, and maximum rating of restaurants in each state.</a:t>
            </a:r>
          </a:p>
        </p:txBody>
      </p:sp>
      <p:pic>
        <p:nvPicPr>
          <p:cNvPr id="26" name="Picture 2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3D31290-7717-AAEF-C84F-5C7938291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16" y="930092"/>
            <a:ext cx="3061966" cy="281072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8" name="Picture 27" descr="A menu with white text and black text&#10;&#10;AI-generated content may be incorrect.">
            <a:extLst>
              <a:ext uri="{FF2B5EF4-FFF2-40B4-BE49-F238E27FC236}">
                <a16:creationId xmlns:a16="http://schemas.microsoft.com/office/drawing/2014/main" id="{DF307B92-26F4-575E-522B-864110503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56" y="638891"/>
            <a:ext cx="3735458" cy="3025063"/>
          </a:xfrm>
          <a:prstGeom prst="rect">
            <a:avLst/>
          </a:prstGeom>
        </p:spPr>
      </p:pic>
      <p:pic>
        <p:nvPicPr>
          <p:cNvPr id="30" name="Picture 29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7C181BC2-C6F7-6A8F-BCD0-0444145D3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67" y="883369"/>
            <a:ext cx="3391074" cy="1273843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32" name="Picture 31" descr="A screenshot of a menu&#10;&#10;AI-generated content may be incorrect.">
            <a:extLst>
              <a:ext uri="{FF2B5EF4-FFF2-40B4-BE49-F238E27FC236}">
                <a16:creationId xmlns:a16="http://schemas.microsoft.com/office/drawing/2014/main" id="{CC2A58AD-820E-7A27-843A-298D704A7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9208" y="605018"/>
            <a:ext cx="3422536" cy="3392645"/>
          </a:xfrm>
          <a:prstGeom prst="rect">
            <a:avLst/>
          </a:prstGeom>
        </p:spPr>
      </p:pic>
      <p:pic>
        <p:nvPicPr>
          <p:cNvPr id="38" name="Picture 3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E20099-D73F-7A9B-2836-653B56E63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90" y="4865091"/>
            <a:ext cx="3417818" cy="2270462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40" name="Picture 39" descr="A screenshot of a menu&#10;&#10;AI-generated content may be incorrect.">
            <a:extLst>
              <a:ext uri="{FF2B5EF4-FFF2-40B4-BE49-F238E27FC236}">
                <a16:creationId xmlns:a16="http://schemas.microsoft.com/office/drawing/2014/main" id="{AD856FB8-832C-D5AA-2780-DD23BDBDE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846" y="4522191"/>
            <a:ext cx="3570568" cy="3198756"/>
          </a:xfrm>
          <a:prstGeom prst="rect">
            <a:avLst/>
          </a:prstGeom>
        </p:spPr>
      </p:pic>
      <p:pic>
        <p:nvPicPr>
          <p:cNvPr id="42" name="Picture 4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7D9392D-2846-B82A-ADB1-650B96AE6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667" y="5236811"/>
            <a:ext cx="3334215" cy="1867161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44" name="Picture 43" descr="A screenshot of a menu&#10;&#10;AI-generated content may be incorrect.">
            <a:extLst>
              <a:ext uri="{FF2B5EF4-FFF2-40B4-BE49-F238E27FC236}">
                <a16:creationId xmlns:a16="http://schemas.microsoft.com/office/drawing/2014/main" id="{D42A55E5-54CE-4A6C-9DAE-62E2D5EDBE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7741" y="4837500"/>
            <a:ext cx="3729269" cy="2980992"/>
          </a:xfrm>
          <a:prstGeom prst="rect">
            <a:avLst/>
          </a:prstGeom>
        </p:spPr>
      </p:pic>
      <p:sp>
        <p:nvSpPr>
          <p:cNvPr id="45" name="Text 4">
            <a:extLst>
              <a:ext uri="{FF2B5EF4-FFF2-40B4-BE49-F238E27FC236}">
                <a16:creationId xmlns:a16="http://schemas.microsoft.com/office/drawing/2014/main" id="{8FE03AF0-309B-B586-F3EB-6C774EE33DEA}"/>
              </a:ext>
            </a:extLst>
          </p:cNvPr>
          <p:cNvSpPr/>
          <p:nvPr/>
        </p:nvSpPr>
        <p:spPr>
          <a:xfrm>
            <a:off x="291244" y="69160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EC0CB0A3-FF4B-B3E0-16BA-7D6C5E928B2E}"/>
              </a:ext>
            </a:extLst>
          </p:cNvPr>
          <p:cNvSpPr/>
          <p:nvPr/>
        </p:nvSpPr>
        <p:spPr>
          <a:xfrm>
            <a:off x="123390" y="462702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DF6CCB1-8948-82A6-CC3E-92AE6BE8A798}"/>
              </a:ext>
            </a:extLst>
          </p:cNvPr>
          <p:cNvSpPr/>
          <p:nvPr/>
        </p:nvSpPr>
        <p:spPr>
          <a:xfrm>
            <a:off x="7391519" y="5017490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11AE88E4-F8C8-7C22-415E-C01215CAEAD2}"/>
              </a:ext>
            </a:extLst>
          </p:cNvPr>
          <p:cNvSpPr/>
          <p:nvPr/>
        </p:nvSpPr>
        <p:spPr>
          <a:xfrm>
            <a:off x="7386667" y="63218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CC5FC07D-B64B-02DE-35B6-CD56F62667D4}"/>
              </a:ext>
            </a:extLst>
          </p:cNvPr>
          <p:cNvSpPr/>
          <p:nvPr/>
        </p:nvSpPr>
        <p:spPr>
          <a:xfrm>
            <a:off x="2800900" y="613970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39A7F7DC-DA66-39F9-870E-9FE154928375}"/>
              </a:ext>
            </a:extLst>
          </p:cNvPr>
          <p:cNvSpPr/>
          <p:nvPr/>
        </p:nvSpPr>
        <p:spPr>
          <a:xfrm>
            <a:off x="2952453" y="463450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658AEFF8-FEAC-0E4C-2252-F33615CB2E1B}"/>
              </a:ext>
            </a:extLst>
          </p:cNvPr>
          <p:cNvSpPr/>
          <p:nvPr/>
        </p:nvSpPr>
        <p:spPr>
          <a:xfrm>
            <a:off x="10153275" y="499874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D12BFDF0-0207-F704-8677-F0213F3369DE}"/>
              </a:ext>
            </a:extLst>
          </p:cNvPr>
          <p:cNvSpPr/>
          <p:nvPr/>
        </p:nvSpPr>
        <p:spPr>
          <a:xfrm>
            <a:off x="10213592" y="63415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FF1FCA0-3934-576B-D485-B03493089745}"/>
              </a:ext>
            </a:extLst>
          </p:cNvPr>
          <p:cNvSpPr/>
          <p:nvPr/>
        </p:nvSpPr>
        <p:spPr>
          <a:xfrm>
            <a:off x="279669" y="3760016"/>
            <a:ext cx="6892745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Detects premium-priced dishes per city; helps pricing strategy.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CF5FA6-BB36-F1BD-1D31-E0E63C1ABA78}"/>
              </a:ext>
            </a:extLst>
          </p:cNvPr>
          <p:cNvSpPr/>
          <p:nvPr/>
        </p:nvSpPr>
        <p:spPr>
          <a:xfrm>
            <a:off x="7529455" y="4048385"/>
            <a:ext cx="6742289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Identifies food preferences nationwide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EC85AB-45AB-E2EA-6F29-13F2D4CDCAEB}"/>
              </a:ext>
            </a:extLst>
          </p:cNvPr>
          <p:cNvSpPr/>
          <p:nvPr/>
        </p:nvSpPr>
        <p:spPr>
          <a:xfrm>
            <a:off x="78785" y="7743249"/>
            <a:ext cx="7186853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City-wise premium food analysis; helps luxury dining promotion.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1B55F6-7EA4-AEB8-8303-9E03C43440ED}"/>
              </a:ext>
            </a:extLst>
          </p:cNvPr>
          <p:cNvSpPr/>
          <p:nvPr/>
        </p:nvSpPr>
        <p:spPr>
          <a:xfrm>
            <a:off x="7391519" y="7806439"/>
            <a:ext cx="7117476" cy="38345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Measures state-level service quality; identifies best/worst states.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350E335-E089-B4C8-7CF3-CA5ACF54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044F5CAC-ED62-B4D1-90A6-886E4F806A11}"/>
              </a:ext>
            </a:extLst>
          </p:cNvPr>
          <p:cNvSpPr/>
          <p:nvPr/>
        </p:nvSpPr>
        <p:spPr>
          <a:xfrm>
            <a:off x="212196" y="364498"/>
            <a:ext cx="6634653" cy="4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Q13. Find restaurants that offer more than 50 unique dishes in their menu per city. </a:t>
            </a: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1470AC67-F692-92F3-478E-4326903530A9}"/>
              </a:ext>
            </a:extLst>
          </p:cNvPr>
          <p:cNvSpPr/>
          <p:nvPr/>
        </p:nvSpPr>
        <p:spPr>
          <a:xfrm>
            <a:off x="7315200" y="364498"/>
            <a:ext cx="7468048" cy="4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Q14. Identify the restaurant(s) with the highest average rating in each state. 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F1DE5301-C759-0258-473A-C1F24B8341E0}"/>
              </a:ext>
            </a:extLst>
          </p:cNvPr>
          <p:cNvSpPr/>
          <p:nvPr/>
        </p:nvSpPr>
        <p:spPr>
          <a:xfrm>
            <a:off x="205420" y="4103225"/>
            <a:ext cx="6634653" cy="644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Q15. Find the percentage contribution of each category to the total menu items in a city. 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6B0C988-BFC2-917C-53B2-10F37A770905}"/>
              </a:ext>
            </a:extLst>
          </p:cNvPr>
          <p:cNvSpPr/>
          <p:nvPr/>
        </p:nvSpPr>
        <p:spPr>
          <a:xfrm>
            <a:off x="7315200" y="4114800"/>
            <a:ext cx="7468048" cy="4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FFC000"/>
                </a:solidFill>
              </a:rPr>
              <a:t>-- Q16. Find the percentage contribution of each Restaurant in a city.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02DE65-3152-424D-0C16-49F7568A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96" y="1096407"/>
            <a:ext cx="3667125" cy="1514475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B54DB1-98EE-BD22-96A5-625C6A661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4" y="598767"/>
            <a:ext cx="2754119" cy="34045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955C69-AAC8-E46B-8A34-1760D2B35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444" y="911030"/>
            <a:ext cx="3980985" cy="2668743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A750C5-69C4-BBFA-21F3-C7564BC5B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5523" y="628829"/>
            <a:ext cx="3240481" cy="29509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63C84F-1EE7-EA5C-D4DA-004007D4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91" y="4639174"/>
            <a:ext cx="2695807" cy="2924847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BC0190-BFAA-D05C-DA2D-52BD76F87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5217" y="4387548"/>
            <a:ext cx="3050206" cy="32210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BC5D80-CBB6-294F-004E-3273B113C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9481" y="4358099"/>
            <a:ext cx="2891175" cy="35070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7BC4F7-D1F8-EF90-32AD-4102FCD891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6954" y="4378960"/>
            <a:ext cx="3565499" cy="3483615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34" name="Text 4">
            <a:extLst>
              <a:ext uri="{FF2B5EF4-FFF2-40B4-BE49-F238E27FC236}">
                <a16:creationId xmlns:a16="http://schemas.microsoft.com/office/drawing/2014/main" id="{8D15E4B0-E61B-0EE5-1CB1-0F82FD140C82}"/>
              </a:ext>
            </a:extLst>
          </p:cNvPr>
          <p:cNvSpPr/>
          <p:nvPr/>
        </p:nvSpPr>
        <p:spPr>
          <a:xfrm>
            <a:off x="205420" y="886181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96D42840-B9B3-BA68-7C6D-9976616DA969}"/>
              </a:ext>
            </a:extLst>
          </p:cNvPr>
          <p:cNvSpPr/>
          <p:nvPr/>
        </p:nvSpPr>
        <p:spPr>
          <a:xfrm>
            <a:off x="223821" y="466078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8FB36FE9-AAAC-F051-E262-D87C981FB3CA}"/>
              </a:ext>
            </a:extLst>
          </p:cNvPr>
          <p:cNvSpPr/>
          <p:nvPr/>
        </p:nvSpPr>
        <p:spPr>
          <a:xfrm>
            <a:off x="7275317" y="64811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C92D8D67-5498-36B6-C255-5B04B03ACF7B}"/>
              </a:ext>
            </a:extLst>
          </p:cNvPr>
          <p:cNvSpPr/>
          <p:nvPr/>
        </p:nvSpPr>
        <p:spPr>
          <a:xfrm>
            <a:off x="7150585" y="434861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QUERY</a:t>
            </a: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B3239B42-59F1-F148-C04B-16668E27B035}"/>
              </a:ext>
            </a:extLst>
          </p:cNvPr>
          <p:cNvSpPr/>
          <p:nvPr/>
        </p:nvSpPr>
        <p:spPr>
          <a:xfrm>
            <a:off x="11124303" y="438497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1B6A13EB-91CD-2030-0C78-F3250715D239}"/>
              </a:ext>
            </a:extLst>
          </p:cNvPr>
          <p:cNvSpPr/>
          <p:nvPr/>
        </p:nvSpPr>
        <p:spPr>
          <a:xfrm>
            <a:off x="10689711" y="643102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00386A50-532E-0902-4B74-8426FC97DE5C}"/>
              </a:ext>
            </a:extLst>
          </p:cNvPr>
          <p:cNvSpPr/>
          <p:nvPr/>
        </p:nvSpPr>
        <p:spPr>
          <a:xfrm>
            <a:off x="3418093" y="65701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C0FA5F6B-A961-6DA4-5EDC-FD1656530885}"/>
              </a:ext>
            </a:extLst>
          </p:cNvPr>
          <p:cNvSpPr/>
          <p:nvPr/>
        </p:nvSpPr>
        <p:spPr>
          <a:xfrm>
            <a:off x="3401451" y="437158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5C852E-16D5-0549-33F2-01AAC50DEA05}"/>
              </a:ext>
            </a:extLst>
          </p:cNvPr>
          <p:cNvSpPr/>
          <p:nvPr/>
        </p:nvSpPr>
        <p:spPr>
          <a:xfrm>
            <a:off x="157841" y="2803577"/>
            <a:ext cx="3721480" cy="54674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Detects large-menu restaurants; good for partnerships.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44CF29-B336-A52D-6811-6970414F1100}"/>
              </a:ext>
            </a:extLst>
          </p:cNvPr>
          <p:cNvSpPr/>
          <p:nvPr/>
        </p:nvSpPr>
        <p:spPr>
          <a:xfrm>
            <a:off x="7241548" y="3709154"/>
            <a:ext cx="5738472" cy="31901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Recognizes top-performing restaurants per state.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E7DAE5-5EE3-FA65-98E9-5BE86A2D92B8}"/>
              </a:ext>
            </a:extLst>
          </p:cNvPr>
          <p:cNvSpPr/>
          <p:nvPr/>
        </p:nvSpPr>
        <p:spPr>
          <a:xfrm>
            <a:off x="212196" y="7705595"/>
            <a:ext cx="6525580" cy="31901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Shows category diversity &amp; dominance within each city.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3EA8F8-E920-6483-ABF2-799F21A428AC}"/>
              </a:ext>
            </a:extLst>
          </p:cNvPr>
          <p:cNvSpPr/>
          <p:nvPr/>
        </p:nvSpPr>
        <p:spPr>
          <a:xfrm>
            <a:off x="7542221" y="7898934"/>
            <a:ext cx="6525580" cy="31901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Insight: Detects restaurant dominance in market share per city.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4F2632-6760-9EE2-D614-60A324FA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C2C163-4C99-EBE7-A021-3C48FC6ABDF8}"/>
              </a:ext>
            </a:extLst>
          </p:cNvPr>
          <p:cNvGrpSpPr/>
          <p:nvPr/>
        </p:nvGrpSpPr>
        <p:grpSpPr>
          <a:xfrm>
            <a:off x="750093" y="206780"/>
            <a:ext cx="13130213" cy="3081695"/>
            <a:chOff x="750094" y="1759625"/>
            <a:chExt cx="13130213" cy="3081695"/>
          </a:xfrm>
        </p:grpSpPr>
        <p:pic>
          <p:nvPicPr>
            <p:cNvPr id="2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94" y="1759625"/>
              <a:ext cx="3081576" cy="3081576"/>
            </a:xfrm>
            <a:prstGeom prst="rect">
              <a:avLst/>
            </a:prstGeom>
          </p:spPr>
        </p:pic>
        <p:pic>
          <p:nvPicPr>
            <p:cNvPr id="23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9560" y="1759625"/>
              <a:ext cx="3081695" cy="3081695"/>
            </a:xfrm>
            <a:prstGeom prst="rect">
              <a:avLst/>
            </a:prstGeom>
          </p:spPr>
        </p:pic>
        <p:pic>
          <p:nvPicPr>
            <p:cNvPr id="24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9145" y="1759625"/>
              <a:ext cx="3081576" cy="3081576"/>
            </a:xfrm>
            <a:prstGeom prst="rect">
              <a:avLst/>
            </a:prstGeom>
          </p:spPr>
        </p:pic>
        <p:pic>
          <p:nvPicPr>
            <p:cNvPr id="25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8612" y="1759625"/>
              <a:ext cx="3081695" cy="308169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D6EFAC-C593-5455-BBF5-A3C5551D5EC8}"/>
              </a:ext>
            </a:extLst>
          </p:cNvPr>
          <p:cNvGrpSpPr/>
          <p:nvPr/>
        </p:nvGrpSpPr>
        <p:grpSpPr>
          <a:xfrm>
            <a:off x="793790" y="3311911"/>
            <a:ext cx="13042701" cy="4620279"/>
            <a:chOff x="793790" y="1733180"/>
            <a:chExt cx="13042701" cy="4954442"/>
          </a:xfrm>
        </p:grpSpPr>
        <p:sp>
          <p:nvSpPr>
            <p:cNvPr id="2" name="Text 0"/>
            <p:cNvSpPr/>
            <p:nvPr/>
          </p:nvSpPr>
          <p:spPr>
            <a:xfrm>
              <a:off x="793790" y="1733180"/>
              <a:ext cx="7153632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4450" dirty="0">
                  <a:solidFill>
                    <a:srgbClr val="F7F7F8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Strategic Business Insights</a:t>
              </a:r>
              <a:endParaRPr lang="en-US" sz="4450" dirty="0"/>
            </a:p>
          </p:txBody>
        </p:sp>
        <p:sp>
          <p:nvSpPr>
            <p:cNvPr id="3" name="Shape 1"/>
            <p:cNvSpPr/>
            <p:nvPr/>
          </p:nvSpPr>
          <p:spPr>
            <a:xfrm>
              <a:off x="793790" y="2704267"/>
              <a:ext cx="4196358" cy="3983355"/>
            </a:xfrm>
            <a:prstGeom prst="roundRect">
              <a:avLst>
                <a:gd name="adj" fmla="val 854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 2"/>
            <p:cNvSpPr/>
            <p:nvPr/>
          </p:nvSpPr>
          <p:spPr>
            <a:xfrm>
              <a:off x="1020604" y="2931081"/>
              <a:ext cx="317182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Marketing Amplification</a:t>
              </a:r>
              <a:endParaRPr lang="en-US" sz="22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1020604" y="3421499"/>
              <a:ext cx="3742730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Promote top-performing restaurants through targeted Swiggy advertising campaigns and featured placements.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020604" y="5009198"/>
              <a:ext cx="3742730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Leverage high-rated establishments to enhance platform credibility and customer trust.</a:t>
              </a:r>
              <a:endParaRPr lang="en-US" sz="1750" dirty="0"/>
            </a:p>
          </p:txBody>
        </p:sp>
        <p:sp>
          <p:nvSpPr>
            <p:cNvPr id="7" name="Shape 5"/>
            <p:cNvSpPr/>
            <p:nvPr/>
          </p:nvSpPr>
          <p:spPr>
            <a:xfrm>
              <a:off x="5216962" y="2704267"/>
              <a:ext cx="4196358" cy="3983355"/>
            </a:xfrm>
            <a:prstGeom prst="roundRect">
              <a:avLst>
                <a:gd name="adj" fmla="val 854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 6"/>
            <p:cNvSpPr/>
            <p:nvPr/>
          </p:nvSpPr>
          <p:spPr>
            <a:xfrm>
              <a:off x="5443776" y="2931081"/>
              <a:ext cx="332684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Recommendation Engine</a:t>
              </a:r>
              <a:endParaRPr lang="en-US" sz="22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5443776" y="3421499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Highlight popular dishes in AI-driven recommendation systems to increase order conversion rates.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5443776" y="4646295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Use category preference data to personalize customer experiences.</a:t>
              </a:r>
              <a:endParaRPr lang="en-US" sz="1750" dirty="0"/>
            </a:p>
          </p:txBody>
        </p:sp>
        <p:sp>
          <p:nvSpPr>
            <p:cNvPr id="11" name="Shape 9"/>
            <p:cNvSpPr/>
            <p:nvPr/>
          </p:nvSpPr>
          <p:spPr>
            <a:xfrm>
              <a:off x="9640133" y="2704267"/>
              <a:ext cx="4196358" cy="3983355"/>
            </a:xfrm>
            <a:prstGeom prst="roundRect">
              <a:avLst>
                <a:gd name="adj" fmla="val 854"/>
              </a:avLst>
            </a:prstGeom>
            <a:solidFill>
              <a:srgbClr val="4C5052"/>
            </a:solidFill>
            <a:ln/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 10"/>
            <p:cNvSpPr/>
            <p:nvPr/>
          </p:nvSpPr>
          <p:spPr>
            <a:xfrm>
              <a:off x="9866948" y="293108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6D9D7"/>
                  </a:solidFill>
                  <a:latin typeface="DM Sans Medium" pitchFamily="34" charset="0"/>
                  <a:ea typeface="DM Sans Medium" pitchFamily="34" charset="-122"/>
                  <a:cs typeface="DM Sans Medium" pitchFamily="34" charset="-120"/>
                </a:rPr>
                <a:t>Pricing Strategy</a:t>
              </a:r>
              <a:endParaRPr lang="en-US" sz="22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9866948" y="3421499"/>
              <a:ext cx="374273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Deploy city affordability insights to design targeted discount campaigns and promotional offers.</a:t>
              </a:r>
              <a:endParaRPr lang="en-US" sz="175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866948" y="4646295"/>
              <a:ext cx="374273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6D9D7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Optimize pricing models using price-rating correlation analysis.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665" y="436602"/>
            <a:ext cx="651605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Growth &amp; Expansion Opportunities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1349454"/>
            <a:ext cx="793790" cy="12322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8165" y="150816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 Expansion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508165" y="1914882"/>
            <a:ext cx="561344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states and cities with fewer restaurant partnerships for strategic growth and market penetration.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5" y="2581751"/>
            <a:ext cx="793790" cy="12322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8165" y="2740462"/>
            <a:ext cx="211276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Category Optimization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508165" y="3147179"/>
            <a:ext cx="561344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menu offerings using category contribution analysis to maximize customer choice and satisfaction.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5" y="3814048"/>
            <a:ext cx="793790" cy="12322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8165" y="39727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Partnership Strategy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508165" y="4379476"/>
            <a:ext cx="561344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high-variety restaurants (50+ dishes) for enhanced platform partnerships and exclusive deals.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793790" y="6499027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"Data-driven insights enable Swiggy to make strategic decisions that drive both restaurant success and platform growth across India's diverse food delivery landscape."</a:t>
            </a:r>
            <a:endParaRPr lang="en-US" sz="12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16D329-987C-C8DC-C6D6-158A561B0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4677" y="7515709"/>
            <a:ext cx="1722269" cy="624894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416" y="1349454"/>
            <a:ext cx="6565940" cy="6565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796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Inter</vt:lpstr>
      <vt:lpstr>DM Sans Medium</vt:lpstr>
      <vt:lpstr>Arial</vt:lpstr>
      <vt:lpstr>Amasis MT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Mr. SAHA</cp:lastModifiedBy>
  <cp:revision>32</cp:revision>
  <dcterms:created xsi:type="dcterms:W3CDTF">2025-09-13T18:40:15Z</dcterms:created>
  <dcterms:modified xsi:type="dcterms:W3CDTF">2025-10-09T08:07:28Z</dcterms:modified>
</cp:coreProperties>
</file>